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70" r:id="rId12"/>
    <p:sldId id="271" r:id="rId13"/>
    <p:sldId id="273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E34-1A3E-4966-986C-F6B401E72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94B5-5E02-4744-96D4-7744B70A5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E34-1A3E-4966-986C-F6B401E72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94B5-5E02-4744-96D4-7744B70A5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E34-1A3E-4966-986C-F6B401E72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94B5-5E02-4744-96D4-7744B70A5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E34-1A3E-4966-986C-F6B401E72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94B5-5E02-4744-96D4-7744B70A5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E34-1A3E-4966-986C-F6B401E72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94B5-5E02-4744-96D4-7744B70A5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E34-1A3E-4966-986C-F6B401E72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94B5-5E02-4744-96D4-7744B70A5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E34-1A3E-4966-986C-F6B401E72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94B5-5E02-4744-96D4-7744B70A5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E34-1A3E-4966-986C-F6B401E72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94B5-5E02-4744-96D4-7744B70A5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E34-1A3E-4966-986C-F6B401E72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94B5-5E02-4744-96D4-7744B70A5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E34-1A3E-4966-986C-F6B401E72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94B5-5E02-4744-96D4-7744B70A5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E34-1A3E-4966-986C-F6B401E72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94B5-5E02-4744-96D4-7744B70A5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D6E34-1A3E-4966-986C-F6B401E72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694B5-5E02-4744-96D4-7744B70A52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36220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Course Name: 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Methods in Organic Synthesis</a:t>
            </a:r>
            <a:r>
              <a:rPr lang="en-US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2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en-US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Paper Number: 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 Section: B (Group V and VI)</a:t>
            </a:r>
            <a:r>
              <a:rPr lang="en-US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2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lnSpc>
                <a:spcPct val="150000"/>
              </a:lnSpc>
            </a:pPr>
            <a:endParaRPr lang="en-US" sz="24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lnSpc>
                <a:spcPct val="150000"/>
              </a:lnSpc>
            </a:pPr>
            <a:endParaRPr lang="en-US" sz="2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810000"/>
            <a:ext cx="16383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n-US" sz="2800" b="1" u="sng" dirty="0">
                <a:latin typeface="Times New Roman" pitchFamily="18" charset="0"/>
              </a:rPr>
              <a:t>Topic: </a:t>
            </a:r>
            <a:r>
              <a:rPr lang="en-US" sz="2800" b="1" u="sng" dirty="0" smtClean="0">
                <a:latin typeface="Times New Roman" pitchFamily="18" charset="0"/>
              </a:rPr>
              <a:t>Oxidation (II)</a:t>
            </a:r>
            <a:endParaRPr lang="en-US" sz="2800" b="1" u="sng" dirty="0">
              <a:latin typeface="Calibri" pitchFamily="34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</a:rPr>
              <a:t>Study Material for </a:t>
            </a:r>
            <a:r>
              <a:rPr lang="en-US" sz="2400" b="1" dirty="0" err="1">
                <a:latin typeface="Times New Roman" pitchFamily="18" charset="0"/>
              </a:rPr>
              <a:t>M.Sc</a:t>
            </a:r>
            <a:r>
              <a:rPr lang="en-US" sz="2400" b="1" dirty="0">
                <a:latin typeface="Times New Roman" pitchFamily="18" charset="0"/>
              </a:rPr>
              <a:t> (P), 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</a:rPr>
              <a:t>Department of Chemistry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5791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n-US" sz="2400" b="1">
                <a:latin typeface="Times New Roman" pitchFamily="18" charset="0"/>
              </a:rPr>
              <a:t>Course Instructor: Dr Trapti Aggarwal  </a:t>
            </a: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140C4112-F70C-4E19-BE20-6514921E7E31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9026A-0C55-4559-84B2-796E9ADC2D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685800"/>
            <a:ext cx="88487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/>
          <a:srcRect l="2186" t="10900" r="8197" b="11374"/>
          <a:stretch>
            <a:fillRect/>
          </a:stretch>
        </p:blipFill>
        <p:spPr bwMode="auto">
          <a:xfrm>
            <a:off x="228600" y="3124200"/>
            <a:ext cx="63246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81000" y="152400"/>
            <a:ext cx="4397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Asymmetric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Dihydroxylation</a:t>
            </a:r>
            <a:endParaRPr lang="en-US" sz="2400" u="sng" dirty="0"/>
          </a:p>
        </p:txBody>
      </p:sp>
      <p:sp>
        <p:nvSpPr>
          <p:cNvPr id="6" name="Rectangle 5"/>
          <p:cNvSpPr/>
          <p:nvPr/>
        </p:nvSpPr>
        <p:spPr>
          <a:xfrm>
            <a:off x="6553200" y="2996148"/>
            <a:ext cx="243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natural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dihydroquinidine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(DHQD) ester forces delivery of the hydroxyls from the top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face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ihydorquinine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(DHQ) esters deliver hydroxyls from the bottom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face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819400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9026A-0C55-4559-84B2-796E9ADC2D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914400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Similar to cis-1,2-dihydroxylation, 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process,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alkene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reacts with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chloroamine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the presence of OsO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 give sulfonamides that is readily converted into the cis-1,2-hydroxyamines by cleavage with sodium in liquid ammonia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major problem is the poor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regioselectivity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 unsymmetrical alkenes. </a:t>
            </a: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3000376"/>
            <a:ext cx="8839200" cy="117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724400"/>
            <a:ext cx="872564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57200" y="152400"/>
            <a:ext cx="2915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Aminohydroxylation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800" y="4267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Mechanism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9026A-0C55-4559-84B2-796E9ADC2D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" y="859543"/>
            <a:ext cx="8991600" cy="1883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asymmetric cis-1,2-aminohydroxylation of alkenes with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chloroamine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has been explored using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chiral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osmium catalyst derived from OsO4 and cinchona alkaloids,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dihydroquinidine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(DHQD)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-PHAL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dihydroquinine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(DHQ)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-PHAL. </a:t>
            </a:r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971800"/>
            <a:ext cx="7806247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" y="152400"/>
            <a:ext cx="4598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Asymmetric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Aminohydroxylation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8686800" cy="320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04800" y="3505200"/>
            <a:ext cx="1252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Reactions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342677"/>
            <a:ext cx="4343400" cy="152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4419600"/>
            <a:ext cx="4410075" cy="1461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 rot="5400000">
            <a:off x="3961606" y="5105400"/>
            <a:ext cx="16764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4800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4267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9026A-0C55-4559-84B2-796E9ADC2D4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4572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usual selectivity of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Asymmetric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Dihydroxylation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reaction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described as: DHQD-based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will direct OsO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dihydroxylate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from the top face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double bond and DHQ-based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will direct it to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dihydroxylate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bottom.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reason for this must,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interaction of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substrate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osmium–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complex.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forms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chiral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pocket’, like an enzyme active site, with the osmium sitting at the bottom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it.and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alkenes can only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approach the osmium if they are correctly aligned in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chiral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pocket.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analogy with an enzyme active site goes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even further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since it appears that part of the pocket is ‘attractive’ to aromatic or strongly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hydrophobic groups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This part appears to accommodate 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which may leads to the selectivity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dihydroxylation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trans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stilbene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F0D29-7F47-48BC-B477-5D40A95F74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1524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Sharpless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Asymmetric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Epoxidation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2400" y="914400"/>
            <a:ext cx="8686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1980,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Katsuki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and K. B.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Sharpless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reported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harpless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symmetric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poxidation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2001,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Nobel Prize in Chemistry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was awarded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K. Barry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Sharpless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"for his work 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chirally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catalysed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oxidation reaction.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Sharpless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epoxidation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used for converting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steroselectively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allylic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alcohol to an epoxy alcohol using a titanium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isopropoxide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catalyst, t-butyl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hydroperoxide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(TBHP), and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chiral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diethyl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tartrate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(DET). 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343400"/>
            <a:ext cx="6428480" cy="205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9026A-0C55-4559-84B2-796E9ADC2D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67" name="AutoShape 3" descr="Schematic of the Sharpless epoxidation. Reagents: allylic alcohol, diethyl tartrate, Titanium isopropoxide. Product: epoxy alcohol."/>
          <p:cNvSpPr>
            <a:spLocks noChangeAspect="1" noChangeArrowheads="1"/>
          </p:cNvSpPr>
          <p:nvPr/>
        </p:nvSpPr>
        <p:spPr bwMode="auto">
          <a:xfrm>
            <a:off x="63500" y="-15875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9" name="AutoShape 5" descr="Schematic of the Sharpless epoxidation. Reagents: allylic alcohol, diethyl tartrate, Titanium isopropoxide. Product: epoxy alcohol."/>
          <p:cNvSpPr>
            <a:spLocks noChangeAspect="1" noChangeArrowheads="1"/>
          </p:cNvSpPr>
          <p:nvPr/>
        </p:nvSpPr>
        <p:spPr bwMode="auto">
          <a:xfrm>
            <a:off x="63500" y="-15875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219200"/>
            <a:ext cx="36861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28600" y="304800"/>
            <a:ext cx="86106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mechanism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initiates with the displacement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isopropoxide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the titanium by DET, TBHP, and finally by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allylic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alcohol reagent.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1295400"/>
            <a:ext cx="5105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Diethyl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tartrate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allylic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alcohol, and the oxidant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BuOOH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displace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isopropoxide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groups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titanium to form the active Ti-catalyst in a complex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exchange pathway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harpless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proposed that oxygen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transfer occurs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dimeric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complex that has one tartaric ester moiety per titanium atom.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343400"/>
            <a:ext cx="7944351" cy="2439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9026A-0C55-4559-84B2-796E9ADC2D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124200"/>
            <a:ext cx="78009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52400" y="304800"/>
            <a:ext cx="85344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indent="-28416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oxidizing agent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t-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BuOOH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added to the mixture, it displaces one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remaining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isopropoxide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one of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tartrate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carbonyl groups.</a:t>
            </a:r>
          </a:p>
          <a:p>
            <a:pPr marL="225425" indent="-225425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Because of the shape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complex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reactive oxygen atom of the bound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hydroperoxide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has to be delivered to the lower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face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alkene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epoxide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formed in high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enantiomeric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excess.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9026A-0C55-4559-84B2-796E9ADC2D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Enantioselectivity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Sharpless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asymmetric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epoxidation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8001000" cy="325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9026A-0C55-4559-84B2-796E9ADC2D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705668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981200"/>
            <a:ext cx="6019800" cy="1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657600"/>
            <a:ext cx="7086600" cy="135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81000" y="228600"/>
            <a:ext cx="1218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Reactions</a:t>
            </a:r>
            <a:endParaRPr lang="en-US" sz="2000" b="1" u="sng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381000" y="1066800"/>
            <a:ext cx="41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381000" y="2438400"/>
            <a:ext cx="41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457200" y="4038600"/>
            <a:ext cx="41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42975" y="4972050"/>
            <a:ext cx="74390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 flipH="1">
            <a:off x="502919" y="5562600"/>
            <a:ext cx="41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9026A-0C55-4559-84B2-796E9ADC2D4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399"/>
            <a:ext cx="6858000" cy="4586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28600" y="5410200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Payne rearrangement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is the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isomerization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under basic conditions, of 2,3-epoxy alcohols to isomeric 2,3-epoxy alcohols with inversion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configuration.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06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9026A-0C55-4559-84B2-796E9ADC2D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181149"/>
            <a:ext cx="8382000" cy="1409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00400"/>
            <a:ext cx="884194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533400"/>
            <a:ext cx="1218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Reactions</a:t>
            </a:r>
            <a:endParaRPr lang="en-US" sz="2000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9026A-0C55-4559-84B2-796E9ADC2D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152400"/>
            <a:ext cx="5419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Sharpless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Asymmetric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Dihydroxylation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838200"/>
            <a:ext cx="8686800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Catalytic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amount of OsO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can be used along with an oxidizing agent,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the conversion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alkene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racemic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product.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086213"/>
            <a:ext cx="4343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Sharpless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solve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problem by adding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chiral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substrate to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osmylation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reagents, with the goal of producing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chiral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osmate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intermediate.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most effective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chiral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additives were found to be the cinchona alkaloids,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DHQ and DHQD.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019300"/>
            <a:ext cx="459105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616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8</cp:revision>
  <dcterms:created xsi:type="dcterms:W3CDTF">2020-04-23T07:36:16Z</dcterms:created>
  <dcterms:modified xsi:type="dcterms:W3CDTF">2020-04-23T08:35:52Z</dcterms:modified>
</cp:coreProperties>
</file>